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6858000" cy="102600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7ED"/>
    <a:srgbClr val="F8F0E5"/>
    <a:srgbClr val="814081"/>
    <a:srgbClr val="5B448E"/>
    <a:srgbClr val="187790"/>
    <a:srgbClr val="3F8945"/>
    <a:srgbClr val="DCA31C"/>
    <a:srgbClr val="E16723"/>
    <a:srgbClr val="74C4E9"/>
    <a:srgbClr val="DA41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67" d="100"/>
          <a:sy n="67" d="100"/>
        </p:scale>
        <p:origin x="7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79128"/>
            <a:ext cx="5829300" cy="3572005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388883"/>
            <a:ext cx="5143500" cy="247712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102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2121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46251"/>
            <a:ext cx="1478756" cy="869488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46251"/>
            <a:ext cx="4350544" cy="869488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4028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2477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57881"/>
            <a:ext cx="5915025" cy="426788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866137"/>
            <a:ext cx="5915025" cy="224437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4799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731253"/>
            <a:ext cx="2914650" cy="65098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731253"/>
            <a:ext cx="2914650" cy="650988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8433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6253"/>
            <a:ext cx="5915025" cy="1983128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15129"/>
            <a:ext cx="2901255" cy="123262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47755"/>
            <a:ext cx="2901255" cy="55123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515129"/>
            <a:ext cx="2915543" cy="123262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747755"/>
            <a:ext cx="2915543" cy="55123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319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2663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6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4001"/>
            <a:ext cx="2211884" cy="239400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77254"/>
            <a:ext cx="3471863" cy="729125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8004"/>
            <a:ext cx="2211884" cy="570238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3582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4001"/>
            <a:ext cx="2211884" cy="239400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77254"/>
            <a:ext cx="3471863" cy="729125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78004"/>
            <a:ext cx="2211884" cy="570238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7328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46253"/>
            <a:ext cx="5915025" cy="1983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731253"/>
            <a:ext cx="5915025" cy="6509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509514"/>
            <a:ext cx="1543050" cy="546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3FA7B5C-2E0D-4795-93F2-79116933E388}" type="datetimeFigureOut">
              <a:rPr lang="pt-BR" smtClean="0"/>
              <a:t>03/10/2025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509514"/>
            <a:ext cx="2314575" cy="546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509514"/>
            <a:ext cx="1543050" cy="5462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3A571F-55D8-4CB0-8029-4ED2D7725790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B6EDCAC-9A88-CBE5-9897-1647E1AEEF9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9983153"/>
            <a:ext cx="2703513" cy="2133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7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***Este documento está clasificado como USO INTERNO por TELEFÓNICA.
***This document is classified as INTERNAL USE by TELEFÓNICA.</a:t>
            </a:r>
          </a:p>
        </p:txBody>
      </p:sp>
    </p:spTree>
    <p:extLst>
      <p:ext uri="{BB962C8B-B14F-4D97-AF65-F5344CB8AC3E}">
        <p14:creationId xmlns:p14="http://schemas.microsoft.com/office/powerpoint/2010/main" val="241985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placar&#10;&#10;O conteúdo gerado por IA pode estar incorreto.">
            <a:extLst>
              <a:ext uri="{FF2B5EF4-FFF2-40B4-BE49-F238E27FC236}">
                <a16:creationId xmlns:a16="http://schemas.microsoft.com/office/drawing/2014/main" id="{4EC01F1C-3C05-B963-344F-C72CE58400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40008" cy="1026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131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7E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2BA104-F0CD-709B-3F70-740251417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CF81A7-55CC-10C0-28CB-321ABD67CD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087" y="355938"/>
            <a:ext cx="5457825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Importância da representatividade no Legislativo.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Como participar: conselhos de direitos, ONGs, movimentos sociais.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Exemplos de lideranças LGBT na política. </a:t>
            </a:r>
          </a:p>
        </p:txBody>
      </p:sp>
      <p:pic>
        <p:nvPicPr>
          <p:cNvPr id="5" name="Imagem 4" descr="Uma imagem contendo Diagrama&#10;&#10;O conteúdo gerado por IA pode estar incorreto.">
            <a:extLst>
              <a:ext uri="{FF2B5EF4-FFF2-40B4-BE49-F238E27FC236}">
                <a16:creationId xmlns:a16="http://schemas.microsoft.com/office/drawing/2014/main" id="{86C27B4B-FBFB-37E9-15D2-FC3C3627D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8013"/>
            <a:ext cx="685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51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A412E"/>
            </a:gs>
            <a:gs pos="20000">
              <a:srgbClr val="E16723"/>
            </a:gs>
            <a:gs pos="39000">
              <a:srgbClr val="DCA31C"/>
            </a:gs>
            <a:gs pos="96875">
              <a:srgbClr val="814081"/>
            </a:gs>
            <a:gs pos="87000">
              <a:srgbClr val="5B448E"/>
            </a:gs>
            <a:gs pos="73000">
              <a:srgbClr val="187790"/>
            </a:gs>
            <a:gs pos="54000">
              <a:srgbClr val="3F8945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77F7F9-9B0E-D4A6-B4CF-2AE619965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A44E7D4-978E-2850-3FE5-0178787CDFCD}"/>
              </a:ext>
            </a:extLst>
          </p:cNvPr>
          <p:cNvSpPr txBox="1"/>
          <p:nvPr/>
        </p:nvSpPr>
        <p:spPr>
          <a:xfrm>
            <a:off x="348018" y="3391068"/>
            <a:ext cx="61619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9600" b="1" dirty="0"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latin typeface="Aptos" panose="02110004020202020204"/>
              </a:rPr>
              <a:t>5</a:t>
            </a:r>
            <a:r>
              <a:rPr kumimoji="0" lang="pt-BR" sz="9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Cidadania e Participação Política</a:t>
            </a: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“Denunciar não é vingança, é garantir que ninguém mais sofra o que eu sofri.”— Bruno, 21 anos, estudante</a:t>
            </a: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6440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7E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35F421-553D-7D43-9DDC-BF0C66419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5F1723CA-7ECA-EA6E-FE66-D70A9D1EE7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487" y="715895"/>
            <a:ext cx="5915025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LGBTfobia é crime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(equiparada ao racismo).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Como denunciar: Disque 100, Ministério Público, Defensoria.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Papel das escolas e empresas na inclusão. </a:t>
            </a:r>
          </a:p>
        </p:txBody>
      </p:sp>
    </p:spTree>
    <p:extLst>
      <p:ext uri="{BB962C8B-B14F-4D97-AF65-F5344CB8AC3E}">
        <p14:creationId xmlns:p14="http://schemas.microsoft.com/office/powerpoint/2010/main" val="2109284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A412E"/>
            </a:gs>
            <a:gs pos="20000">
              <a:srgbClr val="E16723"/>
            </a:gs>
            <a:gs pos="39000">
              <a:srgbClr val="DCA31C"/>
            </a:gs>
            <a:gs pos="96875">
              <a:srgbClr val="814081"/>
            </a:gs>
            <a:gs pos="87000">
              <a:srgbClr val="5B448E"/>
            </a:gs>
            <a:gs pos="73000">
              <a:srgbClr val="187790"/>
            </a:gs>
            <a:gs pos="54000">
              <a:srgbClr val="3F8945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AD7C7E-1938-A191-176A-B74A634167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132F56C-5358-EDB0-CDC3-A737A2C52BF7}"/>
              </a:ext>
            </a:extLst>
          </p:cNvPr>
          <p:cNvSpPr txBox="1"/>
          <p:nvPr/>
        </p:nvSpPr>
        <p:spPr>
          <a:xfrm>
            <a:off x="348018" y="3962568"/>
            <a:ext cx="61619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9600" b="1" dirty="0"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latin typeface="Aptos" panose="02110004020202020204"/>
              </a:rPr>
              <a:t>6</a:t>
            </a:r>
            <a:r>
              <a:rPr kumimoji="0" lang="pt-BR" sz="9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Combate à Discriminação</a:t>
            </a: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6208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C37E7-1CDF-1664-31FE-B02B3FB66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1CAF92F4-2C3B-1D90-290E-7BC321CC5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487" y="3560345"/>
            <a:ext cx="5915025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pt-BR" b="1" dirty="0"/>
              <a:t>ONGs e Redes</a:t>
            </a:r>
          </a:p>
          <a:p>
            <a:endParaRPr lang="pt-BR" b="1" dirty="0"/>
          </a:p>
          <a:p>
            <a:r>
              <a:rPr lang="pt-BR" b="1" dirty="0"/>
              <a:t>ABGLT</a:t>
            </a:r>
            <a:r>
              <a:rPr lang="pt-BR" dirty="0"/>
              <a:t>, </a:t>
            </a:r>
            <a:r>
              <a:rPr lang="pt-BR" b="1" dirty="0"/>
              <a:t>Casa 1</a:t>
            </a:r>
            <a:r>
              <a:rPr lang="pt-BR" dirty="0"/>
              <a:t>, </a:t>
            </a:r>
            <a:r>
              <a:rPr lang="pt-BR" b="1" dirty="0"/>
              <a:t>Casa Florescer</a:t>
            </a:r>
            <a:r>
              <a:rPr lang="pt-BR" dirty="0"/>
              <a:t>, </a:t>
            </a:r>
            <a:r>
              <a:rPr lang="pt-BR" b="1" dirty="0"/>
              <a:t>Aliança Nacional LGBTI+</a:t>
            </a:r>
            <a:r>
              <a:rPr lang="pt-BR" dirty="0"/>
              <a:t>.</a:t>
            </a:r>
          </a:p>
          <a:p>
            <a:endParaRPr lang="pt-BR" dirty="0"/>
          </a:p>
          <a:p>
            <a:r>
              <a:rPr lang="pt-BR" b="1" dirty="0"/>
              <a:t>Canais de Denúncia</a:t>
            </a:r>
          </a:p>
          <a:p>
            <a:r>
              <a:rPr lang="pt-BR" dirty="0"/>
              <a:t>Disque 100, MP, Defensoria Pública.</a:t>
            </a:r>
          </a:p>
          <a:p>
            <a:endParaRPr lang="pt-BR" dirty="0"/>
          </a:p>
          <a:p>
            <a:r>
              <a:rPr lang="pt-BR" b="1" dirty="0"/>
              <a:t>Materiais Complementares</a:t>
            </a:r>
          </a:p>
          <a:p>
            <a:r>
              <a:rPr lang="pt-BR" dirty="0"/>
              <a:t>Portal do STF, cartilhas do Ministério dos Direitos Humanos.</a:t>
            </a:r>
          </a:p>
        </p:txBody>
      </p:sp>
    </p:spTree>
    <p:extLst>
      <p:ext uri="{BB962C8B-B14F-4D97-AF65-F5344CB8AC3E}">
        <p14:creationId xmlns:p14="http://schemas.microsoft.com/office/powerpoint/2010/main" val="1972853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Texto&#10;&#10;O conteúdo gerado por IA pode estar incorreto.">
            <a:extLst>
              <a:ext uri="{FF2B5EF4-FFF2-40B4-BE49-F238E27FC236}">
                <a16:creationId xmlns:a16="http://schemas.microsoft.com/office/drawing/2014/main" id="{E066D4F5-E7D0-9103-98B5-DD67A0D6CB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6840008" cy="10260013"/>
          </a:xfrm>
        </p:spPr>
      </p:pic>
    </p:spTree>
    <p:extLst>
      <p:ext uri="{BB962C8B-B14F-4D97-AF65-F5344CB8AC3E}">
        <p14:creationId xmlns:p14="http://schemas.microsoft.com/office/powerpoint/2010/main" val="309830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2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316A7B3-C401-1B90-0CE8-064C4F3656E3}"/>
              </a:ext>
            </a:extLst>
          </p:cNvPr>
          <p:cNvSpPr txBox="1"/>
          <p:nvPr/>
        </p:nvSpPr>
        <p:spPr>
          <a:xfrm>
            <a:off x="348018" y="6304894"/>
            <a:ext cx="6161964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EBOOK: DIREITOS E CIDADANIA LGBT NO BRASIL</a:t>
            </a:r>
          </a:p>
          <a:p>
            <a:r>
              <a:rPr lang="pt-BR" sz="1600" b="1" dirty="0"/>
              <a:t>Guia para Jovens – Conheça, Exerça e Transforme</a:t>
            </a:r>
            <a:endParaRPr lang="pt-BR" sz="1600" dirty="0"/>
          </a:p>
          <a:p>
            <a:br>
              <a:rPr lang="pt-BR" dirty="0"/>
            </a:br>
            <a:endParaRPr lang="pt-BR" dirty="0"/>
          </a:p>
          <a:p>
            <a:endParaRPr lang="pt-BR" sz="1600" b="1" dirty="0"/>
          </a:p>
          <a:p>
            <a:pPr algn="just"/>
            <a:r>
              <a:rPr lang="pt-BR" sz="1600" dirty="0"/>
              <a:t>A cidadania é um direito de todas as pessoas. Conhecer seus direitos é essencial para garantir respeito, igualdade e oportunidades. Este guia foi criado para jovens que querem entender melhor a diversidade, os avanços conquistados e como agir para construir uma sociedade mais justa.</a:t>
            </a:r>
          </a:p>
        </p:txBody>
      </p:sp>
    </p:spTree>
    <p:extLst>
      <p:ext uri="{BB962C8B-B14F-4D97-AF65-F5344CB8AC3E}">
        <p14:creationId xmlns:p14="http://schemas.microsoft.com/office/powerpoint/2010/main" val="2830378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A412E"/>
            </a:gs>
            <a:gs pos="20000">
              <a:srgbClr val="E16723"/>
            </a:gs>
            <a:gs pos="39000">
              <a:srgbClr val="DCA31C"/>
            </a:gs>
            <a:gs pos="96875">
              <a:srgbClr val="814081"/>
            </a:gs>
            <a:gs pos="87000">
              <a:srgbClr val="5B448E"/>
            </a:gs>
            <a:gs pos="73000">
              <a:srgbClr val="187790"/>
            </a:gs>
            <a:gs pos="54000">
              <a:srgbClr val="3F8945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DB0FB9-CD34-C363-5C2C-4DBD66C78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B88B86B-5999-D2FD-1F9F-94F069E3F1F5}"/>
              </a:ext>
            </a:extLst>
          </p:cNvPr>
          <p:cNvSpPr txBox="1"/>
          <p:nvPr/>
        </p:nvSpPr>
        <p:spPr>
          <a:xfrm>
            <a:off x="348018" y="3391068"/>
            <a:ext cx="616196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600" b="1" dirty="0">
                <a:solidFill>
                  <a:schemeClr val="bg1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</a:rPr>
              <a:t>1</a:t>
            </a:r>
            <a:r>
              <a:rPr lang="pt-BR" sz="3200" b="1" dirty="0">
                <a:solidFill>
                  <a:schemeClr val="bg1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</a:rPr>
              <a:t>Conceitos Básicos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algn="just"/>
            <a:r>
              <a:rPr lang="pt-BR" i="1" dirty="0">
                <a:solidFill>
                  <a:schemeClr val="bg1"/>
                </a:solidFill>
              </a:rPr>
              <a:t>“</a:t>
            </a:r>
            <a:r>
              <a:rPr lang="pt-BR" i="1" dirty="0">
                <a:solidFill>
                  <a:prstClr val="white"/>
                </a:solidFill>
                <a:latin typeface="Aptos" panose="02110004020202020204"/>
              </a:rPr>
              <a:t>Entender quem você é não é um erro, é um ato de coragem.”— Lia, 19 anos, estudante trans</a:t>
            </a:r>
          </a:p>
        </p:txBody>
      </p:sp>
    </p:spTree>
    <p:extLst>
      <p:ext uri="{BB962C8B-B14F-4D97-AF65-F5344CB8AC3E}">
        <p14:creationId xmlns:p14="http://schemas.microsoft.com/office/powerpoint/2010/main" val="1896273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0E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93B0E7-A35C-423E-CFEE-065986AE8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8B2F2188-7BDC-F227-DF50-24B857FCCF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4572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E12AFFE-D1BB-E144-1B4F-8C9C8BECF553}"/>
              </a:ext>
            </a:extLst>
          </p:cNvPr>
          <p:cNvSpPr txBox="1"/>
          <p:nvPr/>
        </p:nvSpPr>
        <p:spPr>
          <a:xfrm>
            <a:off x="348018" y="5311359"/>
            <a:ext cx="616196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1.1 Identidade de Gênero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Sexo biológico</a:t>
            </a:r>
            <a:r>
              <a:rPr lang="pt-BR" sz="1600" dirty="0"/>
              <a:t>: características físicas (cromossomos, órgãos).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Identidade de gênero</a:t>
            </a:r>
            <a:r>
              <a:rPr lang="pt-BR" sz="1600" dirty="0"/>
              <a:t>: como a pessoa se reconhece (homem, mulher, não-binário).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Expressão de gênero</a:t>
            </a:r>
            <a:r>
              <a:rPr lang="pt-BR" sz="1600" dirty="0"/>
              <a:t>: como se apresenta (roupas, comportamento).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Cisgênero</a:t>
            </a:r>
            <a:r>
              <a:rPr lang="pt-BR" sz="1600" dirty="0"/>
              <a:t>: identidade igual ao sexo atribuído no nascimento.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Transgênero</a:t>
            </a:r>
            <a:r>
              <a:rPr lang="pt-BR" sz="1600" dirty="0"/>
              <a:t>: identidade diferente do sexo atribuído.</a:t>
            </a:r>
          </a:p>
          <a:p>
            <a:endParaRPr lang="pt-BR" sz="1600" dirty="0"/>
          </a:p>
          <a:p>
            <a:r>
              <a:rPr lang="pt-BR" sz="1600" b="1" dirty="0"/>
              <a:t>1.2 Orientação Sexual</a:t>
            </a:r>
          </a:p>
          <a:p>
            <a:endParaRPr lang="pt-BR" sz="16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Heterossexualidade</a:t>
            </a:r>
            <a:r>
              <a:rPr lang="pt-BR" sz="1600" dirty="0"/>
              <a:t>: atração por gênero diferente.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Homossexualidade</a:t>
            </a:r>
            <a:r>
              <a:rPr lang="pt-BR" sz="1600" dirty="0"/>
              <a:t>: atração pelo mesmo gênero.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Bissexualidade</a:t>
            </a:r>
            <a:r>
              <a:rPr lang="pt-BR" sz="1600" dirty="0"/>
              <a:t>: atração por mais de um gênero.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Assexualidade</a:t>
            </a:r>
            <a:r>
              <a:rPr lang="pt-BR" sz="1600" dirty="0"/>
              <a:t>: ausência ou baixa atração sexual.</a:t>
            </a:r>
          </a:p>
        </p:txBody>
      </p:sp>
    </p:spTree>
    <p:extLst>
      <p:ext uri="{BB962C8B-B14F-4D97-AF65-F5344CB8AC3E}">
        <p14:creationId xmlns:p14="http://schemas.microsoft.com/office/powerpoint/2010/main" val="670981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A412E"/>
            </a:gs>
            <a:gs pos="20000">
              <a:srgbClr val="E16723"/>
            </a:gs>
            <a:gs pos="39000">
              <a:srgbClr val="DCA31C"/>
            </a:gs>
            <a:gs pos="96875">
              <a:srgbClr val="814081"/>
            </a:gs>
            <a:gs pos="87000">
              <a:srgbClr val="5B448E"/>
            </a:gs>
            <a:gs pos="73000">
              <a:srgbClr val="187790"/>
            </a:gs>
            <a:gs pos="54000">
              <a:srgbClr val="3F8945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6C1C00-9085-194B-2563-F46261D20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5B57268-2A89-74D8-E51D-13FF9BCD8A3B}"/>
              </a:ext>
            </a:extLst>
          </p:cNvPr>
          <p:cNvSpPr txBox="1"/>
          <p:nvPr/>
        </p:nvSpPr>
        <p:spPr>
          <a:xfrm>
            <a:off x="348018" y="3391068"/>
            <a:ext cx="61619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9600" b="1" dirty="0"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latin typeface="Aptos" panose="02110004020202020204"/>
              </a:rPr>
              <a:t>2 </a:t>
            </a: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Direitos Civis e Sociais Garantidos por Lei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“Quando assinei minha certidão de casamento, senti que o Brasil também me reconhecia.”— Rafael, 27 anos, designer</a:t>
            </a: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4477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7E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09BF02-FA9A-04B6-EA63-3DB182665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6FCEE5B8-1CEA-247B-3F39-4234368F5D0E}"/>
              </a:ext>
            </a:extLst>
          </p:cNvPr>
          <p:cNvSpPr txBox="1"/>
          <p:nvPr/>
        </p:nvSpPr>
        <p:spPr>
          <a:xfrm>
            <a:off x="385762" y="425034"/>
            <a:ext cx="608647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sz="1600" b="1" dirty="0"/>
              <a:t>2.1 Base Constitucional</a:t>
            </a:r>
          </a:p>
          <a:p>
            <a:pPr>
              <a:buNone/>
            </a:pPr>
            <a:endParaRPr lang="pt-BR" sz="1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1600" b="1" dirty="0"/>
              <a:t>Art. 5º da Constituição</a:t>
            </a:r>
            <a:r>
              <a:rPr lang="pt-BR" sz="1600" dirty="0"/>
              <a:t>: todos são iguais perante a lei.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600" b="1" dirty="0"/>
              <a:t>Art. 3º</a:t>
            </a:r>
            <a:r>
              <a:rPr lang="pt-BR" sz="1600" dirty="0"/>
              <a:t>: proibição de discriminação.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1600" dirty="0"/>
          </a:p>
          <a:p>
            <a:pPr>
              <a:buNone/>
            </a:pPr>
            <a:r>
              <a:rPr lang="pt-BR" sz="1600" b="1" dirty="0"/>
              <a:t>2.2 Decisões Históricas</a:t>
            </a:r>
          </a:p>
          <a:p>
            <a:pPr>
              <a:buNone/>
            </a:pPr>
            <a:endParaRPr lang="pt-BR" sz="1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1600" b="1" dirty="0"/>
              <a:t>União Estável Homoafetiva (STF, 2011)</a:t>
            </a:r>
            <a:r>
              <a:rPr lang="pt-BR" sz="1600" dirty="0"/>
              <a:t> – equiparação à união heterossexual.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600" b="1" dirty="0"/>
              <a:t>Casamento Civil Igualitário (CNJ, 2013)</a:t>
            </a:r>
            <a:r>
              <a:rPr lang="pt-BR" sz="1600" dirty="0"/>
              <a:t> – cartórios não podem recusar.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600" b="1" dirty="0"/>
              <a:t>Adoção por Casais Homoafetivos</a:t>
            </a:r>
            <a:r>
              <a:rPr lang="pt-BR" sz="1600" dirty="0"/>
              <a:t> – reconhecida pelo STJ.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600" b="1" dirty="0"/>
              <a:t>Nome Social e Retificação de Gênero (STF, 2018)</a:t>
            </a:r>
            <a:r>
              <a:rPr lang="pt-BR" sz="1600" dirty="0"/>
              <a:t> – sem cirurgia obrigatória.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600" b="1" dirty="0"/>
              <a:t>Criminalização da LGBTfobia (STF, 2019)</a:t>
            </a:r>
            <a:r>
              <a:rPr lang="pt-BR" sz="1600" dirty="0"/>
              <a:t> – equiparada ao racismo.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1600" dirty="0"/>
          </a:p>
          <a:p>
            <a:pPr>
              <a:buNone/>
            </a:pPr>
            <a:r>
              <a:rPr lang="pt-BR" sz="1600" b="1" dirty="0"/>
              <a:t>2.3 Outros Direitos</a:t>
            </a:r>
          </a:p>
          <a:p>
            <a:pPr>
              <a:buNone/>
            </a:pPr>
            <a:endParaRPr lang="pt-BR" sz="16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1600" dirty="0"/>
              <a:t>Nome social em escolas e órgãos públicos.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1600" dirty="0"/>
              <a:t>Atendimento no SUS com respeito à identidade de gênero.</a:t>
            </a:r>
          </a:p>
        </p:txBody>
      </p:sp>
      <p:pic>
        <p:nvPicPr>
          <p:cNvPr id="7" name="Imagem 6" descr="Gráfico, Linha do tempo&#10;&#10;O conteúdo gerado por IA pode estar incorreto.">
            <a:extLst>
              <a:ext uri="{FF2B5EF4-FFF2-40B4-BE49-F238E27FC236}">
                <a16:creationId xmlns:a16="http://schemas.microsoft.com/office/drawing/2014/main" id="{E9480335-C928-199B-A969-7ADB590AB9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88013"/>
            <a:ext cx="685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645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A412E"/>
            </a:gs>
            <a:gs pos="20000">
              <a:srgbClr val="E16723"/>
            </a:gs>
            <a:gs pos="39000">
              <a:srgbClr val="DCA31C"/>
            </a:gs>
            <a:gs pos="96875">
              <a:srgbClr val="814081"/>
            </a:gs>
            <a:gs pos="87000">
              <a:srgbClr val="5B448E"/>
            </a:gs>
            <a:gs pos="73000">
              <a:srgbClr val="187790"/>
            </a:gs>
            <a:gs pos="54000">
              <a:srgbClr val="3F8945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FE7678-1E33-8F8F-B551-0DEFD3863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5EE544C-0D79-5F5F-C624-F0CC84A7D2E0}"/>
              </a:ext>
            </a:extLst>
          </p:cNvPr>
          <p:cNvSpPr txBox="1"/>
          <p:nvPr/>
        </p:nvSpPr>
        <p:spPr>
          <a:xfrm>
            <a:off x="348018" y="3391068"/>
            <a:ext cx="61619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9600" b="1" dirty="0"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latin typeface="Aptos" panose="02110004020202020204"/>
              </a:rPr>
              <a:t>3</a:t>
            </a:r>
            <a:r>
              <a:rPr kumimoji="0" lang="pt-BR" sz="9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História do Movimento LGBT no Brasil</a:t>
            </a: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“Cada marcha é um grito de resistência e esperança.”— João, 32 anos, ativista</a:t>
            </a: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1791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7ED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A860CE-420C-A82B-CFFC-2E28FE509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6B5A5A6-C30B-3862-EEA9-AAEEDC1B6D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762" y="708383"/>
            <a:ext cx="6086476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Anos 1970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Grupo SOMOS, jornal </a:t>
            </a:r>
            <a:r>
              <a:rPr kumimoji="0" lang="pt-BR" altLang="pt-BR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Lampião da Esquina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Anos 1980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luta contra a AIDS, despatologização da homossexualidade.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Anos 2000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políticas públicas (</a:t>
            </a:r>
            <a:r>
              <a:rPr kumimoji="0" lang="pt-BR" altLang="pt-BR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Brasil Sem Homofobia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Anos 2010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reconhecimento jurídico e criminalização da LGBTfobia. </a:t>
            </a:r>
          </a:p>
        </p:txBody>
      </p:sp>
    </p:spTree>
    <p:extLst>
      <p:ext uri="{BB962C8B-B14F-4D97-AF65-F5344CB8AC3E}">
        <p14:creationId xmlns:p14="http://schemas.microsoft.com/office/powerpoint/2010/main" val="1738007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A412E"/>
            </a:gs>
            <a:gs pos="20000">
              <a:srgbClr val="E16723"/>
            </a:gs>
            <a:gs pos="39000">
              <a:srgbClr val="DCA31C"/>
            </a:gs>
            <a:gs pos="96875">
              <a:srgbClr val="814081"/>
            </a:gs>
            <a:gs pos="87000">
              <a:srgbClr val="5B448E"/>
            </a:gs>
            <a:gs pos="73000">
              <a:srgbClr val="187790"/>
            </a:gs>
            <a:gs pos="54000">
              <a:srgbClr val="3F8945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D75494-1449-08C1-62C6-29E29113E1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B954941-FB71-F17E-C912-6E1A341DB5E5}"/>
              </a:ext>
            </a:extLst>
          </p:cNvPr>
          <p:cNvSpPr txBox="1"/>
          <p:nvPr/>
        </p:nvSpPr>
        <p:spPr>
          <a:xfrm>
            <a:off x="348018" y="3391068"/>
            <a:ext cx="61619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9600" b="1" dirty="0"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latin typeface="Aptos" panose="02110004020202020204"/>
              </a:rPr>
              <a:t>4</a:t>
            </a:r>
            <a:r>
              <a:rPr kumimoji="0" lang="pt-BR" sz="9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pt-BR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  <a:t>Cidadania e Participação Política</a:t>
            </a:r>
            <a:b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68300" algn="ctr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" panose="02110004020202020204"/>
                <a:ea typeface="+mn-ea"/>
                <a:cs typeface="+mn-cs"/>
              </a:rPr>
            </a:b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“Participar é ocupar espaços que sempre foram nossos por direito.”— Camila, 24 anos, vereadora</a:t>
            </a: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68300" algn="c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42615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27cb1b6-4159-4a38-a94b-cbd1c10c7376}" enabled="1" method="Standard" siteId="{9744600e-3e04-492e-baa1-25ec245c6f10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552</Words>
  <Application>Microsoft Office PowerPoint</Application>
  <PresentationFormat>Personalizar</PresentationFormat>
  <Paragraphs>80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Vivo Telefonica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Gustavo Amos Franca Lemos Do Carmo</dc:creator>
  <cp:lastModifiedBy>Gustavo Amos Franca Lemos Do Carmo</cp:lastModifiedBy>
  <cp:revision>1</cp:revision>
  <dcterms:created xsi:type="dcterms:W3CDTF">2025-10-03T04:41:30Z</dcterms:created>
  <dcterms:modified xsi:type="dcterms:W3CDTF">2025-10-03T05:01:51Z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Tema do Office:8</vt:lpwstr>
  </property>
  <property fmtid="{D5CDD505-2E9C-101B-9397-08002B2CF9AE}" pid="3" name="ClassificationContentMarkingFooterText">
    <vt:lpwstr>***Este documento está clasificado como USO INTERNO por TELEFÓNICA.
***This document is classified as INTERNAL USE by TELEFÓNICA.</vt:lpwstr>
  </property>
</Properties>
</file>

<file path=docProps/thumbnail.jpeg>
</file>